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243" r:id="rId2"/>
    <p:sldId id="1271" r:id="rId3"/>
    <p:sldId id="1272" r:id="rId4"/>
    <p:sldId id="1273" r:id="rId5"/>
    <p:sldId id="1274" r:id="rId6"/>
    <p:sldId id="1247" r:id="rId7"/>
    <p:sldId id="1248" r:id="rId8"/>
    <p:sldId id="1249" r:id="rId9"/>
    <p:sldId id="1250" r:id="rId10"/>
    <p:sldId id="1251" r:id="rId11"/>
    <p:sldId id="1232" r:id="rId12"/>
    <p:sldId id="1245" r:id="rId13"/>
    <p:sldId id="1246" r:id="rId14"/>
    <p:sldId id="1233" r:id="rId15"/>
    <p:sldId id="1236" r:id="rId16"/>
    <p:sldId id="1240" r:id="rId17"/>
    <p:sldId id="1239" r:id="rId18"/>
    <p:sldId id="1238" r:id="rId19"/>
    <p:sldId id="1241" r:id="rId20"/>
    <p:sldId id="1244" r:id="rId21"/>
    <p:sldId id="1252" r:id="rId22"/>
    <p:sldId id="1254" r:id="rId23"/>
    <p:sldId id="1255" r:id="rId24"/>
    <p:sldId id="1256" r:id="rId25"/>
    <p:sldId id="1257" r:id="rId26"/>
    <p:sldId id="1258" r:id="rId27"/>
    <p:sldId id="1259" r:id="rId28"/>
    <p:sldId id="1260" r:id="rId29"/>
    <p:sldId id="1263" r:id="rId30"/>
    <p:sldId id="1276" r:id="rId31"/>
    <p:sldId id="1277" r:id="rId32"/>
    <p:sldId id="1278" r:id="rId33"/>
    <p:sldId id="1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F2779C-BA19-4136-8C08-1BC98369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F2A-55A5-4462-9E40-751253F01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1BB3-9EC0-4260-A00C-81B4173D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3CCF-736B-47A1-8DE2-5B14F0A7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A66-7859-473A-8E79-D04F5EB0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B539-A996-4655-A3D2-8F4FB6FD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91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F1-8802-4222-8961-4737595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97B-A652-44C5-966C-8C824C80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DAF0-40BA-4AFB-ACB8-0A67BE3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1893-DC7B-4D6D-AD39-DC105BB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A6FC-C374-4F65-BA25-9D8DC3E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04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B502C-4A8B-4CF4-823D-02057220D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2BF9-3338-434F-8184-4F43601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D14E-1ED0-4738-900D-3343B2BF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F4-902E-4BC7-959E-E0AF9527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C8C7-77E3-48DC-A971-A4ED5AB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59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9EE78AF-9EC2-4476-9237-E97EBFD7A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408EE-3ECA-4DDE-BA5A-978CCABC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827A-1863-4DBC-824C-0343B092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BEAF-061B-417F-96E8-C60CFA2C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A4B-D7DA-4970-B856-2CF6B660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9836B-F047-4BD9-9E17-0E6AAC2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25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179-188E-4248-BC5D-E7DEDCD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72032-CE53-45CE-8763-AEEF6DCE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9890-7B7F-449A-9953-DF00B884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5179-DEAC-4C9E-A70E-31657AD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C093-3C8D-4D4D-AC70-7797760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26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287-FFC6-42C2-B67D-6E5EEF3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90A-9BAD-4309-B2AD-B773A09D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EB675-C627-4ED3-85E9-BEAC6E1F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0071-18B8-4DC2-B806-67942E9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6536-A2CB-42D7-8C8B-0F6AD0F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715E0-81CE-4E71-8C6A-A3554CB7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57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485-031F-4805-8000-AFE4C31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E32F-8024-4E8C-BBE8-10D75E24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83F8-7436-4F4D-8F37-C04107F2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B97A-079E-43BF-B4BC-F269D765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D2C9-F9F1-4066-AB71-567B59FFE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EAEF8-F4A5-4C37-BEEE-4759589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61C0-5D96-4CF7-B37F-01A98A9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B2886-FB68-4613-9B94-70F0579D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8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4B7-6439-4E9E-B49C-C9C3518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7FA39-1BF8-4834-AB75-42112A08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3B5E4-99C8-4A24-958A-08361B9C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C7DC9-1133-4FB2-B505-F7E489A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80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A462E-1196-4106-8240-BBC1230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032C2-2147-4ABD-BCC7-B5B4E53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64B9-BF22-4DA4-BE26-48FAE25C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72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1683-5D75-47A4-82F5-84E7C2B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3ABE-6DA8-4291-8809-3160FFF8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2E0D9-B7D7-48C3-8092-8741A21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8BE-8E71-4835-AA2B-315B3B7D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DA38-0C29-40B4-B771-A1F552C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298C-C0BE-471E-ACBD-72C6E74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56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A6E-9F0B-453A-90F2-628E5EC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42F23-EE49-4475-BD14-850B219F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AF47-4BF2-47D3-91AC-B96A9F1BC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6BE6-9F42-4EB7-9B0F-23DCC46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B339A-D16A-4EEA-BA64-6F0B2928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FB40-CB21-4457-98EF-A50033F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8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62F548-DB3C-4604-8492-A55E24020F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DEFC5-3499-465B-8B8E-31B0CBDA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816C-4814-8026-BA50F97B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C23-0DE6-4EBE-8C64-6D9EF5E9B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89D-25EE-46EF-BE2E-6BBE7A3C61E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9F49-7951-4806-86AF-8B6497D74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A5AA-5266-4A78-9F4C-68651285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CEF5436-A927-4815-B901-A8562C7ED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topics/glossary/content/multi-cloud.html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docker.com/products/container-runtim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mware.com/topics/glossary/content/devops.html" TargetMode="External"/><Relationship Id="rId2" Type="http://schemas.openxmlformats.org/officeDocument/2006/relationships/hyperlink" Target="https://www.vmware.com/topics/glossary/content/microservices.htm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mware.com/topics/glossary/content/service-mesh.html" TargetMode="External"/><Relationship Id="rId2" Type="http://schemas.openxmlformats.org/officeDocument/2006/relationships/hyperlink" Target="https://www.vmware.com/topics/glossary/content/kubernetes.html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971-83A3-4634-170B-4297D4DD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03640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86E67-CFFB-25C4-503F-1BE7A2C26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1145"/>
            <a:ext cx="10515600" cy="358614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In the most basic sense, the term “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multi-cloud</a:t>
            </a:r>
            <a:r>
              <a:rPr lang="en-US" dirty="0">
                <a:solidFill>
                  <a:schemeClr val="tx1"/>
                </a:solidFill>
              </a:rPr>
              <a:t>” refers to an IT strategy of using two or more cloud services from two or more providers.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In the context of containers and orchestration, multi-cloud usually means the use of two or more cloud infrastructure platforms, including public and private clouds, for running  applications.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Multi-cloud container orchestration, then, refers to the use of an orchestration tool to operate containers across multi-cloud infrastructure environments—instead of running containers in a single cloud environment.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Software teams pursue multi-cloud strategies for different reasons, but the benefits can include infrastructure cost optimization, flexibility and portability (including reducing vendor lock-in), and scalability (such as dynamically scaling out a cloud from an on-premises environment when necessary.)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Multi-cloud environments and containers go hand-in-hand because of the latter’s portable, “run anywhere” nature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25C601-6FD3-941B-F9F4-43D2B82DB9F0}"/>
              </a:ext>
            </a:extLst>
          </p:cNvPr>
          <p:cNvSpPr/>
          <p:nvPr/>
        </p:nvSpPr>
        <p:spPr>
          <a:xfrm>
            <a:off x="932155" y="470517"/>
            <a:ext cx="7208668" cy="77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 is multi-cloud container orchestration? </a:t>
            </a:r>
          </a:p>
        </p:txBody>
      </p:sp>
    </p:spTree>
    <p:extLst>
      <p:ext uri="{BB962C8B-B14F-4D97-AF65-F5344CB8AC3E}">
        <p14:creationId xmlns:p14="http://schemas.microsoft.com/office/powerpoint/2010/main" val="4445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EC8FD-7191-3C0E-4114-55F2E388E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5" b="49392"/>
          <a:stretch/>
        </p:blipFill>
        <p:spPr>
          <a:xfrm>
            <a:off x="670425" y="1553593"/>
            <a:ext cx="9810962" cy="30272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0F05A2-C436-AD1E-587B-3D036390E48D}"/>
              </a:ext>
            </a:extLst>
          </p:cNvPr>
          <p:cNvSpPr/>
          <p:nvPr/>
        </p:nvSpPr>
        <p:spPr>
          <a:xfrm>
            <a:off x="825623" y="506027"/>
            <a:ext cx="6764785" cy="798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Orchestration Technologies</a:t>
            </a:r>
          </a:p>
        </p:txBody>
      </p:sp>
    </p:spTree>
    <p:extLst>
      <p:ext uri="{BB962C8B-B14F-4D97-AF65-F5344CB8AC3E}">
        <p14:creationId xmlns:p14="http://schemas.microsoft.com/office/powerpoint/2010/main" val="1193065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EC8FD-7191-3C0E-4114-55F2E388E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18"/>
          <a:stretch/>
        </p:blipFill>
        <p:spPr>
          <a:xfrm>
            <a:off x="457362" y="1837676"/>
            <a:ext cx="10550950" cy="33912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8B9E0B-3371-BC13-812D-4302FCD1F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63" y="591099"/>
            <a:ext cx="6779340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4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AD962-F99D-A34D-FB64-440E8BDB3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06" b="46758"/>
          <a:stretch/>
        </p:blipFill>
        <p:spPr>
          <a:xfrm>
            <a:off x="817351" y="1766655"/>
            <a:ext cx="10511140" cy="26189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E8DF36-E65A-C3D4-D20A-925355278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51" y="711804"/>
            <a:ext cx="5834378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1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AD962-F99D-A34D-FB64-440E8BDB3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03"/>
          <a:stretch/>
        </p:blipFill>
        <p:spPr>
          <a:xfrm>
            <a:off x="869341" y="2325949"/>
            <a:ext cx="10141438" cy="27964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4B1680-F438-0CE2-D7C7-09BA42D80175}"/>
              </a:ext>
            </a:extLst>
          </p:cNvPr>
          <p:cNvSpPr/>
          <p:nvPr/>
        </p:nvSpPr>
        <p:spPr>
          <a:xfrm>
            <a:off x="869342" y="994299"/>
            <a:ext cx="5824422" cy="843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Benefits of 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54489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AF2E2-2449-F69C-7454-D175F1A92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2"/>
          <a:stretch/>
        </p:blipFill>
        <p:spPr>
          <a:xfrm>
            <a:off x="480689" y="1464816"/>
            <a:ext cx="8157284" cy="47231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E17B46-38B8-B4CB-29CB-171AFA6D4022}"/>
              </a:ext>
            </a:extLst>
          </p:cNvPr>
          <p:cNvSpPr/>
          <p:nvPr/>
        </p:nvSpPr>
        <p:spPr>
          <a:xfrm>
            <a:off x="480689" y="670025"/>
            <a:ext cx="6071031" cy="550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Master : The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320679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BD1094-3DF9-BB60-3110-84C8D340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14" y="1166535"/>
            <a:ext cx="9649810" cy="47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3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A3FC5-9F59-4078-7C7F-3B12CFE8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6" y="1452562"/>
            <a:ext cx="87915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65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051315-A783-A266-1007-555B93762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2" y="1128712"/>
            <a:ext cx="8844980" cy="47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4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C5AA6F-5922-495A-E769-256A53CC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91" y="861042"/>
            <a:ext cx="9965679" cy="46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44087-5BAF-81B8-6544-318A5831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420" y="1216241"/>
            <a:ext cx="9697065" cy="316002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container is a standard unit of software that packages up code and all its dependencies so the application runs quickly and reliably from one computing environment to another. A Docker container image is a lightweight, standalone, executable package of software that includes everything needed to run an application: code, runtime, system tools, system libraries and settings.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42EA1-CE40-A926-6171-74CFBA18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32" y="2785587"/>
            <a:ext cx="6448425" cy="3181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CC6A85-7AD7-07F8-2316-DAA8916E203E}"/>
              </a:ext>
            </a:extLst>
          </p:cNvPr>
          <p:cNvSpPr/>
          <p:nvPr/>
        </p:nvSpPr>
        <p:spPr>
          <a:xfrm>
            <a:off x="645420" y="399495"/>
            <a:ext cx="4556895" cy="54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What is a container?</a:t>
            </a:r>
          </a:p>
        </p:txBody>
      </p:sp>
    </p:spTree>
    <p:extLst>
      <p:ext uri="{BB962C8B-B14F-4D97-AF65-F5344CB8AC3E}">
        <p14:creationId xmlns:p14="http://schemas.microsoft.com/office/powerpoint/2010/main" val="2529063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971-83A3-4634-170B-4297D4DD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8CC14-6E7A-270F-9366-EE782DAC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DA735-6F50-2363-6BE7-D67294B4E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4" t="23430" r="35631" b="36958"/>
          <a:stretch/>
        </p:blipFill>
        <p:spPr>
          <a:xfrm>
            <a:off x="574398" y="1526959"/>
            <a:ext cx="10061449" cy="3967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37E96-376B-E46E-F1A7-32D730401511}"/>
              </a:ext>
            </a:extLst>
          </p:cNvPr>
          <p:cNvSpPr/>
          <p:nvPr/>
        </p:nvSpPr>
        <p:spPr>
          <a:xfrm>
            <a:off x="574398" y="541538"/>
            <a:ext cx="4086379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Nodes and Cluster </a:t>
            </a:r>
          </a:p>
        </p:txBody>
      </p:sp>
    </p:spTree>
    <p:extLst>
      <p:ext uri="{BB962C8B-B14F-4D97-AF65-F5344CB8AC3E}">
        <p14:creationId xmlns:p14="http://schemas.microsoft.com/office/powerpoint/2010/main" val="272905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7226B-AF85-864D-BAF3-659BC88C6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" t="26925" r="37889" b="26472"/>
          <a:stretch/>
        </p:blipFill>
        <p:spPr>
          <a:xfrm>
            <a:off x="844549" y="1846554"/>
            <a:ext cx="6728103" cy="3195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FE64F0-B97E-F0D5-93FA-79CC59B1B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49" y="689822"/>
            <a:ext cx="4102964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8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971-83A3-4634-170B-4297D4DD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8CC14-6E7A-270F-9366-EE782DAC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8C697-F560-21A3-BE48-908A2A01D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6" t="29788" r="37014" b="29319"/>
          <a:stretch/>
        </p:blipFill>
        <p:spPr>
          <a:xfrm>
            <a:off x="844549" y="1718257"/>
            <a:ext cx="8953254" cy="3621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0F5391-93CF-EBD2-DA68-43BDE179FD37}"/>
              </a:ext>
            </a:extLst>
          </p:cNvPr>
          <p:cNvSpPr/>
          <p:nvPr/>
        </p:nvSpPr>
        <p:spPr>
          <a:xfrm>
            <a:off x="831851" y="958788"/>
            <a:ext cx="6048343" cy="603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Components of Master Node </a:t>
            </a:r>
          </a:p>
        </p:txBody>
      </p:sp>
    </p:spTree>
    <p:extLst>
      <p:ext uri="{BB962C8B-B14F-4D97-AF65-F5344CB8AC3E}">
        <p14:creationId xmlns:p14="http://schemas.microsoft.com/office/powerpoint/2010/main" val="187575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971-83A3-4634-170B-4297D4DD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8CC14-6E7A-270F-9366-EE782DAC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1944F-7A14-104F-BF60-56AE07BA0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4" t="32103" r="37378" b="28285"/>
          <a:stretch/>
        </p:blipFill>
        <p:spPr>
          <a:xfrm>
            <a:off x="768657" y="1296139"/>
            <a:ext cx="9646649" cy="3852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6D4EB-2ACB-0C71-B9D0-4D449AAC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57" y="478763"/>
            <a:ext cx="4102964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9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971-83A3-4634-170B-4297D4DD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8CC14-6E7A-270F-9366-EE782DAC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0F234-A3E0-9A2C-B2C4-58E5D97F0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9" t="30886" r="36797" b="28414"/>
          <a:stretch/>
        </p:blipFill>
        <p:spPr>
          <a:xfrm>
            <a:off x="844549" y="1846555"/>
            <a:ext cx="9020247" cy="36220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A3A561-626C-A09E-BBC1-C52FEB00C304}"/>
              </a:ext>
            </a:extLst>
          </p:cNvPr>
          <p:cNvSpPr/>
          <p:nvPr/>
        </p:nvSpPr>
        <p:spPr>
          <a:xfrm>
            <a:off x="701336" y="754602"/>
            <a:ext cx="4092606" cy="568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API Server</a:t>
            </a:r>
          </a:p>
        </p:txBody>
      </p:sp>
    </p:spTree>
    <p:extLst>
      <p:ext uri="{BB962C8B-B14F-4D97-AF65-F5344CB8AC3E}">
        <p14:creationId xmlns:p14="http://schemas.microsoft.com/office/powerpoint/2010/main" val="1154221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971-83A3-4634-170B-4297D4DD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8CC14-6E7A-270F-9366-EE782DAC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B4989-39FA-4B40-6144-A0F3DA56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3" t="29126" r="37524" b="22977"/>
          <a:stretch/>
        </p:blipFill>
        <p:spPr>
          <a:xfrm>
            <a:off x="831851" y="1591752"/>
            <a:ext cx="8486074" cy="41081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4C7DDA-3EEA-6C1A-C5DB-52044CC68587}"/>
              </a:ext>
            </a:extLst>
          </p:cNvPr>
          <p:cNvSpPr/>
          <p:nvPr/>
        </p:nvSpPr>
        <p:spPr>
          <a:xfrm>
            <a:off x="831851" y="768348"/>
            <a:ext cx="3820048" cy="492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628611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971-83A3-4634-170B-4297D4DD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8CC14-6E7A-270F-9366-EE782DAC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924C6-D0A6-381B-07FA-E6694FF2A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" t="27833" r="36578" b="28672"/>
          <a:stretch/>
        </p:blipFill>
        <p:spPr>
          <a:xfrm>
            <a:off x="932155" y="1477342"/>
            <a:ext cx="8888448" cy="3849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48A57B-F556-70D8-541B-886044BD892B}"/>
              </a:ext>
            </a:extLst>
          </p:cNvPr>
          <p:cNvSpPr/>
          <p:nvPr/>
        </p:nvSpPr>
        <p:spPr>
          <a:xfrm>
            <a:off x="932155" y="727969"/>
            <a:ext cx="2982897" cy="550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Cloud Control Manager</a:t>
            </a:r>
          </a:p>
        </p:txBody>
      </p:sp>
    </p:spTree>
    <p:extLst>
      <p:ext uri="{BB962C8B-B14F-4D97-AF65-F5344CB8AC3E}">
        <p14:creationId xmlns:p14="http://schemas.microsoft.com/office/powerpoint/2010/main" val="28260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971-83A3-4634-170B-4297D4DD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8CC14-6E7A-270F-9366-EE782DAC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4FCF6-A1F5-3BE3-19DE-ABB1CE07D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1" t="27444" r="37379" b="26214"/>
          <a:stretch/>
        </p:blipFill>
        <p:spPr>
          <a:xfrm>
            <a:off x="665825" y="1547005"/>
            <a:ext cx="8252346" cy="37973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34F0B0-C0F0-A0A5-59F4-52C9AD440DB9}"/>
              </a:ext>
            </a:extLst>
          </p:cNvPr>
          <p:cNvSpPr/>
          <p:nvPr/>
        </p:nvSpPr>
        <p:spPr>
          <a:xfrm>
            <a:off x="727969" y="506027"/>
            <a:ext cx="5104660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Control Manager</a:t>
            </a:r>
          </a:p>
        </p:txBody>
      </p:sp>
    </p:spTree>
    <p:extLst>
      <p:ext uri="{BB962C8B-B14F-4D97-AF65-F5344CB8AC3E}">
        <p14:creationId xmlns:p14="http://schemas.microsoft.com/office/powerpoint/2010/main" val="1965720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971-83A3-4634-170B-4297D4DD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8CC14-6E7A-270F-9366-EE782DACB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1E405-9C79-FD79-9A01-5D4139960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6" t="27573" r="37452" b="24931"/>
          <a:stretch/>
        </p:blipFill>
        <p:spPr>
          <a:xfrm>
            <a:off x="985421" y="1216240"/>
            <a:ext cx="9713361" cy="4598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7F334-F3E2-F217-50F4-891E544D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67" y="305447"/>
            <a:ext cx="5121084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52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B245-949F-D6B1-EC23-4083FF3B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14CA7-B7AB-58C3-89FA-681323E21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6BE7B-DCF7-4CD5-E15B-1A529315C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" t="27573" r="37597" b="27249"/>
          <a:stretch/>
        </p:blipFill>
        <p:spPr>
          <a:xfrm>
            <a:off x="501080" y="1522811"/>
            <a:ext cx="9631300" cy="4309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E35C06-5968-F950-350C-70A944F84F55}"/>
              </a:ext>
            </a:extLst>
          </p:cNvPr>
          <p:cNvSpPr/>
          <p:nvPr/>
        </p:nvSpPr>
        <p:spPr>
          <a:xfrm>
            <a:off x="501080" y="701336"/>
            <a:ext cx="3902243" cy="65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etcd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159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9A284-FED0-98FD-D895-C137C9F43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376039"/>
            <a:ext cx="4636794" cy="4713613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Container images become containers at runtime and in the case of Docker containers – images become containers when they run on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 Engine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Available for both Linux and Windows-based applications, containerized software will always run the same, regardless of the infrastructure.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Containers isolate software from its environment and ensure that it works uniformly despite differences for instance between development and staging.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1EB58-6496-BF4A-B238-013C4D25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627" y="1523181"/>
            <a:ext cx="5613522" cy="3639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06EB7-579B-CE51-97A1-C51C1F7FF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45" y="390653"/>
            <a:ext cx="4566300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43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FE604-5665-A2D8-244F-95E4F9169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5" y="1525387"/>
            <a:ext cx="7620000" cy="455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61416-A896-50ED-F800-F766C175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5" y="708001"/>
            <a:ext cx="470652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58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946C21-C8A3-1B2F-902D-7C8E80447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" t="23430" r="37087" b="26343"/>
          <a:stretch/>
        </p:blipFill>
        <p:spPr>
          <a:xfrm>
            <a:off x="506026" y="1242873"/>
            <a:ext cx="9417675" cy="46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947F-8921-04A8-0DEC-3980A444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7DBEC-482D-D601-D5E6-F9C04906C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2E7DE-C087-8EB8-1CB9-A727BDBF3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" t="20453" r="36068" b="33472"/>
          <a:stretch/>
        </p:blipFill>
        <p:spPr>
          <a:xfrm>
            <a:off x="844549" y="1402672"/>
            <a:ext cx="9372762" cy="42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39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69D501-696E-754A-E62C-193E60379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3" t="21230" r="34466" b="39547"/>
          <a:stretch/>
        </p:blipFill>
        <p:spPr>
          <a:xfrm>
            <a:off x="530009" y="1642367"/>
            <a:ext cx="10370908" cy="38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9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ED496-9AC9-8C43-7F9B-CF2D09DA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175" y="2041864"/>
            <a:ext cx="10515600" cy="32487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Docker containers that run on Docker Engine: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Standard:</a:t>
            </a:r>
            <a:r>
              <a:rPr lang="en-US" dirty="0">
                <a:solidFill>
                  <a:schemeClr val="tx1"/>
                </a:solidFill>
              </a:rPr>
              <a:t> Docker created the industry standard for containers, so they could be portable anywhere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Lightweight:</a:t>
            </a:r>
            <a:r>
              <a:rPr lang="en-US" dirty="0">
                <a:solidFill>
                  <a:schemeClr val="tx1"/>
                </a:solidFill>
              </a:rPr>
              <a:t> Containers share the machine’s OS system kernel and therefore do not require an OS per application, driving higher server efficiencies and reducing server and licensing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Secure:</a:t>
            </a:r>
            <a:r>
              <a:rPr lang="en-US" dirty="0">
                <a:solidFill>
                  <a:schemeClr val="tx1"/>
                </a:solidFill>
              </a:rPr>
              <a:t> Applications are safer in containers and Docker provides the strongest default isolation capabilities in the industry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12976-CFF8-0F6A-3729-89DA6D99AAB8}"/>
              </a:ext>
            </a:extLst>
          </p:cNvPr>
          <p:cNvSpPr/>
          <p:nvPr/>
        </p:nvSpPr>
        <p:spPr>
          <a:xfrm>
            <a:off x="831851" y="941033"/>
            <a:ext cx="4130766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42118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0F9E10-5BDD-6451-AC79-F561AB71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1482571"/>
            <a:ext cx="9774316" cy="4388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470836-0671-C5DA-C3B3-71671ED69B01}"/>
              </a:ext>
            </a:extLst>
          </p:cNvPr>
          <p:cNvSpPr/>
          <p:nvPr/>
        </p:nvSpPr>
        <p:spPr>
          <a:xfrm>
            <a:off x="665825" y="488272"/>
            <a:ext cx="5548544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Containers Vs 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387729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242B3-21A1-50DB-9859-B10BC7E0C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610035"/>
            <a:ext cx="10515600" cy="2454677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Container orchestration is the automation of much of the operational effort required to run containerized workloads and services.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This includes a wide range of things software teams need to manage a container’s lifecycle, including provisioning, deployment, scaling (up and down), networking, load balancing and more.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3F925-0913-AEB4-F0C9-0494C68B3F50}"/>
              </a:ext>
            </a:extLst>
          </p:cNvPr>
          <p:cNvSpPr/>
          <p:nvPr/>
        </p:nvSpPr>
        <p:spPr>
          <a:xfrm>
            <a:off x="1233996" y="994299"/>
            <a:ext cx="6223247" cy="798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What is container orchestration? </a:t>
            </a:r>
          </a:p>
        </p:txBody>
      </p:sp>
    </p:spTree>
    <p:extLst>
      <p:ext uri="{BB962C8B-B14F-4D97-AF65-F5344CB8AC3E}">
        <p14:creationId xmlns:p14="http://schemas.microsoft.com/office/powerpoint/2010/main" val="10465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8A52B-1239-C1D1-7431-D3BC0ACBB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175029"/>
            <a:ext cx="10515600" cy="3914623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Because containers are lightweight  by nature, running them in production can quickly become a massive effort.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Particularly when paired with 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microservices</a:t>
            </a:r>
            <a:r>
              <a:rPr lang="en-US" dirty="0">
                <a:solidFill>
                  <a:schemeClr val="tx1"/>
                </a:solidFill>
              </a:rPr>
              <a:t>—which typically each run in their own containers.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A containerized application might translate into operating hundreds or thousands of containers, especially when building and operating any large-scale system.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This can introduce significant complexity if managed manually.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Container orchestration is what makes that operational complexity manageable for development and operations or 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It provides a declarative way of automating much of the work.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This makes it a good fit for DevOps teams and culture, which typically strive to operate with much greater speed and agility than traditional software team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AA324B-8A4F-39BE-BDD0-E6540D6FB62B}"/>
              </a:ext>
            </a:extLst>
          </p:cNvPr>
          <p:cNvSpPr/>
          <p:nvPr/>
        </p:nvSpPr>
        <p:spPr>
          <a:xfrm>
            <a:off x="1012054" y="976544"/>
            <a:ext cx="6613864" cy="932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 we need container orchestration? </a:t>
            </a:r>
          </a:p>
        </p:txBody>
      </p:sp>
    </p:spTree>
    <p:extLst>
      <p:ext uri="{BB962C8B-B14F-4D97-AF65-F5344CB8AC3E}">
        <p14:creationId xmlns:p14="http://schemas.microsoft.com/office/powerpoint/2010/main" val="252789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9EED-0809-83D3-FA81-5D73D0078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503503"/>
            <a:ext cx="10515600" cy="3586149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Container orchestration is key to working with containers, and it allows organizations to unlock their full benefits. It also offers its own benefits for a containerized environment, including: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effectLst/>
              </a:rPr>
              <a:t>Simplified operations:</a:t>
            </a:r>
            <a:r>
              <a:rPr lang="en-US" dirty="0">
                <a:solidFill>
                  <a:schemeClr val="tx1"/>
                </a:solidFill>
                <a:effectLst/>
              </a:rPr>
              <a:t> This is the most important benefit of container orchestration and the main reason for its adoption. Containers introduce a large amount of complexity that can quickly get out of control without container orchestration to manage it.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effectLst/>
              </a:rPr>
              <a:t>Resilience:</a:t>
            </a:r>
            <a:r>
              <a:rPr lang="en-US" dirty="0">
                <a:solidFill>
                  <a:schemeClr val="tx1"/>
                </a:solidFill>
                <a:effectLst/>
              </a:rPr>
              <a:t> Container orchestration tools can automatically restart or scale a container or cluster, boosting resilience.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effectLst/>
              </a:rPr>
              <a:t>Added security:</a:t>
            </a:r>
            <a:r>
              <a:rPr lang="en-US" dirty="0">
                <a:solidFill>
                  <a:schemeClr val="tx1"/>
                </a:solidFill>
                <a:effectLst/>
              </a:rPr>
              <a:t> Container orchestration’s automated approach helps keep containerized applications secure by reducing or eliminating the chance of human error. 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0F346E-364D-C249-BA8D-3B71A9E9F617}"/>
              </a:ext>
            </a:extLst>
          </p:cNvPr>
          <p:cNvSpPr/>
          <p:nvPr/>
        </p:nvSpPr>
        <p:spPr>
          <a:xfrm>
            <a:off x="896645" y="1136342"/>
            <a:ext cx="7137646" cy="65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 are the benefits of container orchestration? </a:t>
            </a:r>
          </a:p>
        </p:txBody>
      </p:sp>
    </p:spTree>
    <p:extLst>
      <p:ext uri="{BB962C8B-B14F-4D97-AF65-F5344CB8AC3E}">
        <p14:creationId xmlns:p14="http://schemas.microsoft.com/office/powerpoint/2010/main" val="53261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F76DD-91F3-36FC-4ED4-F994AB037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931" y="1464817"/>
            <a:ext cx="10682486" cy="43766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</a:t>
            </a:r>
            <a:r>
              <a:rPr lang="en-US" dirty="0">
                <a:solidFill>
                  <a:schemeClr val="tx1"/>
                </a:solidFill>
              </a:rPr>
              <a:t> is a popular open source platform for container orchestration.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It enables developers to easily build containerized applications and services, as well as scale, schedule and monitor those containers.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While there are other options for container orchestration, such as Apache Mesos or Docker Swarm, Kubernetes has become the industry standard.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Kubernetes provides extensive container capabilities, a dynamic contributor community, the growth of cloud-native application development and the widespread availability of commercial and hosted Kubernetes tools.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Kubernetes is also highly extensible and portable, meaning it can run in a wide range of environments and be used in conjunction with other technologies, such as 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 meshes.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In addition to enabling the automation fundamental to container orchestration, Kubernetes is considered highly declarative.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This means that developers and administrators use it to essentially describe how they want a system to behave, and then Kubernetes executes that desired state in dynamic fashion.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9BCA6-D2AE-1286-DC77-80BC77A6AE64}"/>
              </a:ext>
            </a:extLst>
          </p:cNvPr>
          <p:cNvSpPr/>
          <p:nvPr/>
        </p:nvSpPr>
        <p:spPr>
          <a:xfrm>
            <a:off x="831851" y="353171"/>
            <a:ext cx="7013359" cy="83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 is Kubernetes container orchestration? </a:t>
            </a:r>
          </a:p>
        </p:txBody>
      </p:sp>
    </p:spTree>
    <p:extLst>
      <p:ext uri="{BB962C8B-B14F-4D97-AF65-F5344CB8AC3E}">
        <p14:creationId xmlns:p14="http://schemas.microsoft.com/office/powerpoint/2010/main" val="12969069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873</Words>
  <Application>Microsoft Office PowerPoint</Application>
  <PresentationFormat>Widescreen</PresentationFormat>
  <Paragraphs>52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Verdana</vt:lpstr>
      <vt:lpstr>1_Office Theme</vt:lpstr>
      <vt:lpstr>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Anand Sehgal</dc:creator>
  <cp:lastModifiedBy>Anand Sehgal</cp:lastModifiedBy>
  <cp:revision>17</cp:revision>
  <dcterms:created xsi:type="dcterms:W3CDTF">2023-04-24T08:36:25Z</dcterms:created>
  <dcterms:modified xsi:type="dcterms:W3CDTF">2023-05-01T10:07:06Z</dcterms:modified>
</cp:coreProperties>
</file>